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48" r:id="rId2"/>
  </p:sldMasterIdLst>
  <p:notesMasterIdLst>
    <p:notesMasterId r:id="rId14"/>
  </p:notesMasterIdLst>
  <p:sldIdLst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SON SANTOS DE OLIVEIRA" userId="3b4fbdf7-f09e-4376-80b1-3d2d7a25a357" providerId="ADAL" clId="{C8EA946A-C1F2-471F-B63B-33A0C0E7ADEF}"/>
    <pc:docChg chg="custSel modSld">
      <pc:chgData name="JOELSON SANTOS DE OLIVEIRA" userId="3b4fbdf7-f09e-4376-80b1-3d2d7a25a357" providerId="ADAL" clId="{C8EA946A-C1F2-471F-B63B-33A0C0E7ADEF}" dt="2023-11-26T19:46:47.560" v="8" actId="478"/>
      <pc:docMkLst>
        <pc:docMk/>
      </pc:docMkLst>
      <pc:sldChg chg="delSp modSp mod delAnim">
        <pc:chgData name="JOELSON SANTOS DE OLIVEIRA" userId="3b4fbdf7-f09e-4376-80b1-3d2d7a25a357" providerId="ADAL" clId="{C8EA946A-C1F2-471F-B63B-33A0C0E7ADEF}" dt="2023-11-26T19:46:47.560" v="8" actId="478"/>
        <pc:sldMkLst>
          <pc:docMk/>
          <pc:sldMk cId="3147268517" sldId="258"/>
        </pc:sldMkLst>
        <pc:spChg chg="mod">
          <ac:chgData name="JOELSON SANTOS DE OLIVEIRA" userId="3b4fbdf7-f09e-4376-80b1-3d2d7a25a357" providerId="ADAL" clId="{C8EA946A-C1F2-471F-B63B-33A0C0E7ADEF}" dt="2023-11-26T19:46:32.736" v="5" actId="1076"/>
          <ac:spMkLst>
            <pc:docMk/>
            <pc:sldMk cId="3147268517" sldId="258"/>
            <ac:spMk id="8" creationId="{65689E39-9D07-75A0-3E53-DBC447651F89}"/>
          </ac:spMkLst>
        </pc:spChg>
        <pc:spChg chg="mod">
          <ac:chgData name="JOELSON SANTOS DE OLIVEIRA" userId="3b4fbdf7-f09e-4376-80b1-3d2d7a25a357" providerId="ADAL" clId="{C8EA946A-C1F2-471F-B63B-33A0C0E7ADEF}" dt="2023-11-26T19:46:22.158" v="2" actId="1076"/>
          <ac:spMkLst>
            <pc:docMk/>
            <pc:sldMk cId="3147268517" sldId="258"/>
            <ac:spMk id="11" creationId="{4FACED27-D09B-AB4A-0BC8-E7D5F0B0DC6B}"/>
          </ac:spMkLst>
        </pc:spChg>
        <pc:spChg chg="del">
          <ac:chgData name="JOELSON SANTOS DE OLIVEIRA" userId="3b4fbdf7-f09e-4376-80b1-3d2d7a25a357" providerId="ADAL" clId="{C8EA946A-C1F2-471F-B63B-33A0C0E7ADEF}" dt="2023-11-26T19:46:15.479" v="1" actId="478"/>
          <ac:spMkLst>
            <pc:docMk/>
            <pc:sldMk cId="3147268517" sldId="258"/>
            <ac:spMk id="14" creationId="{D4F573E4-AE2A-005B-8B62-4D5989D31FD7}"/>
          </ac:spMkLst>
        </pc:spChg>
        <pc:spChg chg="mod">
          <ac:chgData name="JOELSON SANTOS DE OLIVEIRA" userId="3b4fbdf7-f09e-4376-80b1-3d2d7a25a357" providerId="ADAL" clId="{C8EA946A-C1F2-471F-B63B-33A0C0E7ADEF}" dt="2023-11-26T19:46:39.873" v="7" actId="1076"/>
          <ac:spMkLst>
            <pc:docMk/>
            <pc:sldMk cId="3147268517" sldId="258"/>
            <ac:spMk id="15" creationId="{098CF6C6-9AAD-E829-EDE6-86DE08B846A0}"/>
          </ac:spMkLst>
        </pc:spChg>
        <pc:picChg chg="del">
          <ac:chgData name="JOELSON SANTOS DE OLIVEIRA" userId="3b4fbdf7-f09e-4376-80b1-3d2d7a25a357" providerId="ADAL" clId="{C8EA946A-C1F2-471F-B63B-33A0C0E7ADEF}" dt="2023-11-26T19:46:13.227" v="0" actId="478"/>
          <ac:picMkLst>
            <pc:docMk/>
            <pc:sldMk cId="3147268517" sldId="258"/>
            <ac:picMk id="6" creationId="{AB7D1CBC-69E2-3613-495B-0B29332AED50}"/>
          </ac:picMkLst>
        </pc:picChg>
        <pc:picChg chg="mod">
          <ac:chgData name="JOELSON SANTOS DE OLIVEIRA" userId="3b4fbdf7-f09e-4376-80b1-3d2d7a25a357" providerId="ADAL" clId="{C8EA946A-C1F2-471F-B63B-33A0C0E7ADEF}" dt="2023-11-26T19:46:28.179" v="4" actId="1076"/>
          <ac:picMkLst>
            <pc:docMk/>
            <pc:sldMk cId="3147268517" sldId="258"/>
            <ac:picMk id="7" creationId="{FD6E4751-0AE7-6749-D37D-F2CA06CE667F}"/>
          </ac:picMkLst>
        </pc:picChg>
        <pc:picChg chg="mod">
          <ac:chgData name="JOELSON SANTOS DE OLIVEIRA" userId="3b4fbdf7-f09e-4376-80b1-3d2d7a25a357" providerId="ADAL" clId="{C8EA946A-C1F2-471F-B63B-33A0C0E7ADEF}" dt="2023-11-26T19:46:35.584" v="6" actId="1076"/>
          <ac:picMkLst>
            <pc:docMk/>
            <pc:sldMk cId="3147268517" sldId="258"/>
            <ac:picMk id="18" creationId="{297C4B45-B6F4-B21A-5E85-DCBD2EFD9EBA}"/>
          </ac:picMkLst>
        </pc:picChg>
        <pc:picChg chg="mod">
          <ac:chgData name="JOELSON SANTOS DE OLIVEIRA" userId="3b4fbdf7-f09e-4376-80b1-3d2d7a25a357" providerId="ADAL" clId="{C8EA946A-C1F2-471F-B63B-33A0C0E7ADEF}" dt="2023-11-26T19:46:24.735" v="3" actId="1076"/>
          <ac:picMkLst>
            <pc:docMk/>
            <pc:sldMk cId="3147268517" sldId="258"/>
            <ac:picMk id="19" creationId="{68767338-40DE-E8B3-E61A-BD19D6E6A72B}"/>
          </ac:picMkLst>
        </pc:picChg>
        <pc:picChg chg="del">
          <ac:chgData name="JOELSON SANTOS DE OLIVEIRA" userId="3b4fbdf7-f09e-4376-80b1-3d2d7a25a357" providerId="ADAL" clId="{C8EA946A-C1F2-471F-B63B-33A0C0E7ADEF}" dt="2023-11-26T19:46:47.560" v="8" actId="478"/>
          <ac:picMkLst>
            <pc:docMk/>
            <pc:sldMk cId="3147268517" sldId="258"/>
            <ac:picMk id="23" creationId="{04A14A43-1DC0-1C6D-3519-9B56D08784B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/>
              <a:t>Curva ABC</a:t>
            </a:r>
          </a:p>
        </c:rich>
      </c:tx>
      <c:layout>
        <c:manualLayout>
          <c:xMode val="edge"/>
          <c:yMode val="edge"/>
          <c:x val="0.41406933508311461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906583552055995"/>
          <c:y val="0.17374999999999999"/>
          <c:w val="0.84075218722659673"/>
          <c:h val="0.543159084281131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Planilha1!$E$3</c:f>
              <c:strCache>
                <c:ptCount val="1"/>
                <c:pt idx="0">
                  <c:v>Porcentagem individual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BD915D0-7B91-40AB-8735-BF3ABDF0AFCF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64F-44AA-9E4B-AB3030AEFEE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7670F34-C566-4EDC-9D7C-7BECB88CB4D4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64F-44AA-9E4B-AB3030AEFEE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02EACEB-BBFF-4AF3-9D92-D2CF20D23F85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64F-44AA-9E4B-AB3030AEFEE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4D65307-D80A-4AAA-A7B6-F643D8C0AA8E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64F-44AA-9E4B-AB3030AEFEE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DFEC7A7-B042-4F7F-8279-EFFAF5F3DF95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64F-44AA-9E4B-AB3030AEFEE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C76BBF3-A609-45D7-83FE-973D1AFCCF89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64F-44AA-9E4B-AB3030AEFEE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DFCB861-D3EC-4907-971C-CFE5F0CBD896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64F-44AA-9E4B-AB3030AEFEE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3AB04BE-5DCD-4E57-A0FD-255706DE3B08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64F-44AA-9E4B-AB3030AEFEE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1E66CD8-3FBB-4ABE-95DB-7AFEDB6C2259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64F-44AA-9E4B-AB3030AEFEE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CD25178A-CE45-4BAB-A80F-919BC1D23776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64F-44AA-9E4B-AB3030AEFEE8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D7FD148-5C8E-4145-A0C5-63792D25B9E9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764F-44AA-9E4B-AB3030AEFEE8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3B30739-71A1-4398-BA53-E77B486FB9A7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764F-44AA-9E4B-AB3030AEFEE8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4BE7A8B-B16F-45F1-B771-973F8711A3D6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64F-44AA-9E4B-AB3030AEFEE8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F975935-8AF1-47EE-8CCE-8755080FFFB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64F-44AA-9E4B-AB3030AEFEE8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6A3BFDF-9301-42B0-906F-5B7DF054AF52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64F-44AA-9E4B-AB3030AEFEE8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2BB484B1-C0CC-4406-963D-84DB160B7214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764F-44AA-9E4B-AB3030AEFEE8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57AF381-0D61-4CB6-8295-61DD8B82A0C2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764F-44AA-9E4B-AB3030AEFE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Planilha1!$A$4:$A$20</c:f>
              <c:strCache>
                <c:ptCount val="17"/>
                <c:pt idx="0">
                  <c:v>A216</c:v>
                </c:pt>
                <c:pt idx="1">
                  <c:v>N245</c:v>
                </c:pt>
                <c:pt idx="2">
                  <c:v>C064</c:v>
                </c:pt>
                <c:pt idx="3">
                  <c:v>B315</c:v>
                </c:pt>
                <c:pt idx="4">
                  <c:v>C0944</c:v>
                </c:pt>
                <c:pt idx="5">
                  <c:v>R221</c:v>
                </c:pt>
                <c:pt idx="6">
                  <c:v>P112</c:v>
                </c:pt>
                <c:pt idx="7">
                  <c:v>R116</c:v>
                </c:pt>
                <c:pt idx="8">
                  <c:v>L020</c:v>
                </c:pt>
                <c:pt idx="9">
                  <c:v>T045</c:v>
                </c:pt>
                <c:pt idx="10">
                  <c:v>B615</c:v>
                </c:pt>
                <c:pt idx="11">
                  <c:v>L022</c:v>
                </c:pt>
                <c:pt idx="12">
                  <c:v>N078</c:v>
                </c:pt>
                <c:pt idx="13">
                  <c:v>T552</c:v>
                </c:pt>
                <c:pt idx="14">
                  <c:v>A200</c:v>
                </c:pt>
                <c:pt idx="15">
                  <c:v>W027</c:v>
                </c:pt>
                <c:pt idx="16">
                  <c:v>P014</c:v>
                </c:pt>
              </c:strCache>
            </c:strRef>
          </c:cat>
          <c:val>
            <c:numRef>
              <c:f>Planilha1!$E$4:$E$20</c:f>
              <c:numCache>
                <c:formatCode>0.00%</c:formatCode>
                <c:ptCount val="17"/>
                <c:pt idx="0">
                  <c:v>0.29149265438510946</c:v>
                </c:pt>
                <c:pt idx="1">
                  <c:v>0.26499332216828136</c:v>
                </c:pt>
                <c:pt idx="2">
                  <c:v>8.2664666850395363E-2</c:v>
                </c:pt>
                <c:pt idx="3">
                  <c:v>7.2873163596277366E-2</c:v>
                </c:pt>
                <c:pt idx="4">
                  <c:v>6.7573297152911743E-2</c:v>
                </c:pt>
                <c:pt idx="5">
                  <c:v>6.5188357253397208E-2</c:v>
                </c:pt>
                <c:pt idx="6">
                  <c:v>4.7698797990290642E-2</c:v>
                </c:pt>
                <c:pt idx="7">
                  <c:v>3.9748998325242202E-2</c:v>
                </c:pt>
                <c:pt idx="8">
                  <c:v>2.3173666023616202E-2</c:v>
                </c:pt>
                <c:pt idx="9">
                  <c:v>1.3965148078268427E-2</c:v>
                </c:pt>
                <c:pt idx="10">
                  <c:v>1.1593457844862308E-2</c:v>
                </c:pt>
                <c:pt idx="11">
                  <c:v>7.2873163596277367E-3</c:v>
                </c:pt>
                <c:pt idx="12">
                  <c:v>6.2008437387377829E-3</c:v>
                </c:pt>
                <c:pt idx="13">
                  <c:v>3.4449131881876573E-3</c:v>
                </c:pt>
                <c:pt idx="14">
                  <c:v>1.2719679464077505E-3</c:v>
                </c:pt>
                <c:pt idx="15">
                  <c:v>7.4807614848105826E-4</c:v>
                </c:pt>
                <c:pt idx="16">
                  <c:v>8.1352949905662365E-5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Planilha1!$G$4:$G$20</c15:f>
                <c15:dlblRangeCache>
                  <c:ptCount val="17"/>
                  <c:pt idx="0">
                    <c:v>A</c:v>
                  </c:pt>
                  <c:pt idx="1">
                    <c:v>A</c:v>
                  </c:pt>
                  <c:pt idx="2">
                    <c:v>A</c:v>
                  </c:pt>
                  <c:pt idx="3">
                    <c:v>B</c:v>
                  </c:pt>
                  <c:pt idx="4">
                    <c:v>B</c:v>
                  </c:pt>
                  <c:pt idx="5">
                    <c:v>B</c:v>
                  </c:pt>
                  <c:pt idx="6">
                    <c:v>B</c:v>
                  </c:pt>
                  <c:pt idx="7">
                    <c:v>C</c:v>
                  </c:pt>
                  <c:pt idx="8">
                    <c:v>C</c:v>
                  </c:pt>
                  <c:pt idx="9">
                    <c:v>C</c:v>
                  </c:pt>
                  <c:pt idx="10">
                    <c:v>C</c:v>
                  </c:pt>
                  <c:pt idx="11">
                    <c:v>C</c:v>
                  </c:pt>
                  <c:pt idx="12">
                    <c:v>C</c:v>
                  </c:pt>
                  <c:pt idx="13">
                    <c:v>C</c:v>
                  </c:pt>
                  <c:pt idx="14">
                    <c:v>C</c:v>
                  </c:pt>
                  <c:pt idx="15">
                    <c:v>C</c:v>
                  </c:pt>
                  <c:pt idx="16">
                    <c:v>C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1-764F-44AA-9E4B-AB3030AEF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1236223"/>
        <c:axId val="1648403535"/>
      </c:barChart>
      <c:lineChart>
        <c:grouping val="standard"/>
        <c:varyColors val="0"/>
        <c:ser>
          <c:idx val="1"/>
          <c:order val="1"/>
          <c:tx>
            <c:strRef>
              <c:f>Planilha1!$F$3</c:f>
              <c:strCache>
                <c:ptCount val="1"/>
                <c:pt idx="0">
                  <c:v>Porcentagem acumulada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Planilha1!$A$4:$A$20</c:f>
              <c:strCache>
                <c:ptCount val="17"/>
                <c:pt idx="0">
                  <c:v>A216</c:v>
                </c:pt>
                <c:pt idx="1">
                  <c:v>N245</c:v>
                </c:pt>
                <c:pt idx="2">
                  <c:v>C064</c:v>
                </c:pt>
                <c:pt idx="3">
                  <c:v>B315</c:v>
                </c:pt>
                <c:pt idx="4">
                  <c:v>C0944</c:v>
                </c:pt>
                <c:pt idx="5">
                  <c:v>R221</c:v>
                </c:pt>
                <c:pt idx="6">
                  <c:v>P112</c:v>
                </c:pt>
                <c:pt idx="7">
                  <c:v>R116</c:v>
                </c:pt>
                <c:pt idx="8">
                  <c:v>L020</c:v>
                </c:pt>
                <c:pt idx="9">
                  <c:v>T045</c:v>
                </c:pt>
                <c:pt idx="10">
                  <c:v>B615</c:v>
                </c:pt>
                <c:pt idx="11">
                  <c:v>L022</c:v>
                </c:pt>
                <c:pt idx="12">
                  <c:v>N078</c:v>
                </c:pt>
                <c:pt idx="13">
                  <c:v>T552</c:v>
                </c:pt>
                <c:pt idx="14">
                  <c:v>A200</c:v>
                </c:pt>
                <c:pt idx="15">
                  <c:v>W027</c:v>
                </c:pt>
                <c:pt idx="16">
                  <c:v>P014</c:v>
                </c:pt>
              </c:strCache>
            </c:strRef>
          </c:cat>
          <c:val>
            <c:numRef>
              <c:f>Planilha1!$F$4:$F$20</c:f>
              <c:numCache>
                <c:formatCode>0.00%</c:formatCode>
                <c:ptCount val="17"/>
                <c:pt idx="0">
                  <c:v>0.29149265438510946</c:v>
                </c:pt>
                <c:pt idx="1">
                  <c:v>0.55648597655339083</c:v>
                </c:pt>
                <c:pt idx="2">
                  <c:v>0.63915064340378613</c:v>
                </c:pt>
                <c:pt idx="3">
                  <c:v>0.71202380700006351</c:v>
                </c:pt>
                <c:pt idx="4">
                  <c:v>0.77959710415297523</c:v>
                </c:pt>
                <c:pt idx="5">
                  <c:v>0.84478546140637245</c:v>
                </c:pt>
                <c:pt idx="6">
                  <c:v>0.89248425939666309</c:v>
                </c:pt>
                <c:pt idx="7">
                  <c:v>0.93223325772190524</c:v>
                </c:pt>
                <c:pt idx="8">
                  <c:v>0.95540692374552139</c:v>
                </c:pt>
                <c:pt idx="9">
                  <c:v>0.96937207182378982</c:v>
                </c:pt>
                <c:pt idx="10">
                  <c:v>0.98096552966865214</c:v>
                </c:pt>
                <c:pt idx="11">
                  <c:v>0.9882528460282799</c:v>
                </c:pt>
                <c:pt idx="12">
                  <c:v>0.99445368976701765</c:v>
                </c:pt>
                <c:pt idx="13">
                  <c:v>0.99789860295520527</c:v>
                </c:pt>
                <c:pt idx="14">
                  <c:v>0.99917057090161299</c:v>
                </c:pt>
                <c:pt idx="15">
                  <c:v>0.99991864705009403</c:v>
                </c:pt>
                <c:pt idx="16">
                  <c:v>0.99999999999999967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64F-44AA-9E4B-AB3030AEF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1236223"/>
        <c:axId val="1648403535"/>
      </c:lineChart>
      <c:catAx>
        <c:axId val="1911236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48403535"/>
        <c:crosses val="autoZero"/>
        <c:auto val="1"/>
        <c:lblAlgn val="ctr"/>
        <c:lblOffset val="100"/>
        <c:noMultiLvlLbl val="0"/>
      </c:catAx>
      <c:valAx>
        <c:axId val="1648403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1123622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dd-sum-cross-plus-symbol-151736/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dd-sum-cross-plus-symbol-151736/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B7A17-B245-4D4F-8EF3-7DDE143A7D5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56F46E-DC86-4F59-936D-18660267F0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dirty="0"/>
            <a:t>Multiplicação do valor unitário pelo consumo unitário por produto.</a:t>
          </a:r>
          <a:endParaRPr lang="en-US" dirty="0"/>
        </a:p>
      </dgm:t>
    </dgm:pt>
    <dgm:pt modelId="{6A45D30D-2C51-4323-8563-3BFDD57642FD}" type="parTrans" cxnId="{6D99911A-4A09-4D89-A885-1EBCFC867E82}">
      <dgm:prSet/>
      <dgm:spPr/>
      <dgm:t>
        <a:bodyPr/>
        <a:lstStyle/>
        <a:p>
          <a:endParaRPr lang="en-US"/>
        </a:p>
      </dgm:t>
    </dgm:pt>
    <dgm:pt modelId="{AF999EF6-41BC-41DB-B894-36CDBAC65F4B}" type="sibTrans" cxnId="{6D99911A-4A09-4D89-A885-1EBCFC867E82}">
      <dgm:prSet/>
      <dgm:spPr/>
      <dgm:t>
        <a:bodyPr/>
        <a:lstStyle/>
        <a:p>
          <a:endParaRPr lang="en-US"/>
        </a:p>
      </dgm:t>
    </dgm:pt>
    <dgm:pt modelId="{359C324F-AAE5-41E2-AE45-88FACB78E8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dirty="0"/>
            <a:t>Somatória do Valor total</a:t>
          </a:r>
        </a:p>
        <a:p>
          <a:pPr>
            <a:lnSpc>
              <a:spcPct val="100000"/>
            </a:lnSpc>
            <a:defRPr cap="all"/>
          </a:pPr>
          <a:r>
            <a:rPr lang="pt-BR" dirty="0"/>
            <a:t>Temos como resultado o total geral.</a:t>
          </a:r>
          <a:endParaRPr lang="en-US" dirty="0"/>
        </a:p>
      </dgm:t>
    </dgm:pt>
    <dgm:pt modelId="{39447DE9-57A9-4955-93F0-2700166DEB33}" type="parTrans" cxnId="{D682DF84-C48A-460E-A109-6D4230E2CD83}">
      <dgm:prSet/>
      <dgm:spPr/>
      <dgm:t>
        <a:bodyPr/>
        <a:lstStyle/>
        <a:p>
          <a:endParaRPr lang="en-US"/>
        </a:p>
      </dgm:t>
    </dgm:pt>
    <dgm:pt modelId="{2E78CDB2-D09B-4CE0-8F46-DFF4EA7E9EEB}" type="sibTrans" cxnId="{D682DF84-C48A-460E-A109-6D4230E2CD83}">
      <dgm:prSet/>
      <dgm:spPr/>
      <dgm:t>
        <a:bodyPr/>
        <a:lstStyle/>
        <a:p>
          <a:endParaRPr lang="en-US"/>
        </a:p>
      </dgm:t>
    </dgm:pt>
    <dgm:pt modelId="{CF7D01C2-0918-48BC-B97F-5B9B8F11CDE0}" type="pres">
      <dgm:prSet presAssocID="{F1DB7A17-B245-4D4F-8EF3-7DDE143A7D54}" presName="root" presStyleCnt="0">
        <dgm:presLayoutVars>
          <dgm:dir/>
          <dgm:resizeHandles val="exact"/>
        </dgm:presLayoutVars>
      </dgm:prSet>
      <dgm:spPr/>
    </dgm:pt>
    <dgm:pt modelId="{D3337400-7E8A-4439-BA9D-87458A48B528}" type="pres">
      <dgm:prSet presAssocID="{D656F46E-DC86-4F59-936D-18660267F026}" presName="compNode" presStyleCnt="0"/>
      <dgm:spPr/>
    </dgm:pt>
    <dgm:pt modelId="{6B568073-0710-476F-AD6A-0BDB201F8F11}" type="pres">
      <dgm:prSet presAssocID="{D656F46E-DC86-4F59-936D-18660267F026}" presName="iconBgRect" presStyleLbl="bgShp" presStyleIdx="0" presStyleCnt="2"/>
      <dgm:spPr/>
    </dgm:pt>
    <dgm:pt modelId="{A1C6D1E9-9B3D-40AD-9D5D-30771B2E9DE1}" type="pres">
      <dgm:prSet presAssocID="{D656F46E-DC86-4F59-936D-18660267F026}" presName="iconRect" presStyleLbl="node1" presStyleIdx="0" presStyleCnt="2"/>
      <dgm:spPr>
        <a:prstGeom prst="mathMultiply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30B588C7-C49C-4504-8D29-8D9393CB5EF7}" type="pres">
      <dgm:prSet presAssocID="{D656F46E-DC86-4F59-936D-18660267F026}" presName="spaceRect" presStyleCnt="0"/>
      <dgm:spPr/>
    </dgm:pt>
    <dgm:pt modelId="{B03385A8-20A9-4C53-BABD-65F51F7FA67A}" type="pres">
      <dgm:prSet presAssocID="{D656F46E-DC86-4F59-936D-18660267F026}" presName="textRect" presStyleLbl="revTx" presStyleIdx="0" presStyleCnt="2">
        <dgm:presLayoutVars>
          <dgm:chMax val="1"/>
          <dgm:chPref val="1"/>
        </dgm:presLayoutVars>
      </dgm:prSet>
      <dgm:spPr/>
    </dgm:pt>
    <dgm:pt modelId="{5F8F2997-3234-41F8-A739-5FB918F9B667}" type="pres">
      <dgm:prSet presAssocID="{AF999EF6-41BC-41DB-B894-36CDBAC65F4B}" presName="sibTrans" presStyleCnt="0"/>
      <dgm:spPr/>
    </dgm:pt>
    <dgm:pt modelId="{249290C1-BD30-4CBA-9249-E8034D1E056A}" type="pres">
      <dgm:prSet presAssocID="{359C324F-AAE5-41E2-AE45-88FACB78E8C5}" presName="compNode" presStyleCnt="0"/>
      <dgm:spPr/>
    </dgm:pt>
    <dgm:pt modelId="{DF561B5B-25F6-42D5-9D6C-6D388EF769B5}" type="pres">
      <dgm:prSet presAssocID="{359C324F-AAE5-41E2-AE45-88FACB78E8C5}" presName="iconBgRect" presStyleLbl="bgShp" presStyleIdx="1" presStyleCnt="2"/>
      <dgm:spPr/>
    </dgm:pt>
    <dgm:pt modelId="{C66541D1-203B-401B-AFA3-C59D04F098BA}" type="pres">
      <dgm:prSet presAssocID="{359C324F-AAE5-41E2-AE45-88FACB78E8C5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</dgm:spPr>
    </dgm:pt>
    <dgm:pt modelId="{74D002B6-75BB-4068-92C1-513B6025C59D}" type="pres">
      <dgm:prSet presAssocID="{359C324F-AAE5-41E2-AE45-88FACB78E8C5}" presName="spaceRect" presStyleCnt="0"/>
      <dgm:spPr/>
    </dgm:pt>
    <dgm:pt modelId="{495E20FF-DA4F-4112-AE18-F87083ED972B}" type="pres">
      <dgm:prSet presAssocID="{359C324F-AAE5-41E2-AE45-88FACB78E8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D99911A-4A09-4D89-A885-1EBCFC867E82}" srcId="{F1DB7A17-B245-4D4F-8EF3-7DDE143A7D54}" destId="{D656F46E-DC86-4F59-936D-18660267F026}" srcOrd="0" destOrd="0" parTransId="{6A45D30D-2C51-4323-8563-3BFDD57642FD}" sibTransId="{AF999EF6-41BC-41DB-B894-36CDBAC65F4B}"/>
    <dgm:cxn modelId="{1DAEA784-3FE4-4AD2-A46A-349E41949810}" type="presOf" srcId="{F1DB7A17-B245-4D4F-8EF3-7DDE143A7D54}" destId="{CF7D01C2-0918-48BC-B97F-5B9B8F11CDE0}" srcOrd="0" destOrd="0" presId="urn:microsoft.com/office/officeart/2018/5/layout/IconCircleLabelList"/>
    <dgm:cxn modelId="{D682DF84-C48A-460E-A109-6D4230E2CD83}" srcId="{F1DB7A17-B245-4D4F-8EF3-7DDE143A7D54}" destId="{359C324F-AAE5-41E2-AE45-88FACB78E8C5}" srcOrd="1" destOrd="0" parTransId="{39447DE9-57A9-4955-93F0-2700166DEB33}" sibTransId="{2E78CDB2-D09B-4CE0-8F46-DFF4EA7E9EEB}"/>
    <dgm:cxn modelId="{F3AC73D5-0DBB-4F6A-B025-03893778C9E4}" type="presOf" srcId="{359C324F-AAE5-41E2-AE45-88FACB78E8C5}" destId="{495E20FF-DA4F-4112-AE18-F87083ED972B}" srcOrd="0" destOrd="0" presId="urn:microsoft.com/office/officeart/2018/5/layout/IconCircleLabelList"/>
    <dgm:cxn modelId="{8ADE2FDF-B8B9-4633-B354-6B115D390FEA}" type="presOf" srcId="{D656F46E-DC86-4F59-936D-18660267F026}" destId="{B03385A8-20A9-4C53-BABD-65F51F7FA67A}" srcOrd="0" destOrd="0" presId="urn:microsoft.com/office/officeart/2018/5/layout/IconCircleLabelList"/>
    <dgm:cxn modelId="{7B44EC6A-6BE8-4A18-A4C4-6E219C800CE3}" type="presParOf" srcId="{CF7D01C2-0918-48BC-B97F-5B9B8F11CDE0}" destId="{D3337400-7E8A-4439-BA9D-87458A48B528}" srcOrd="0" destOrd="0" presId="urn:microsoft.com/office/officeart/2018/5/layout/IconCircleLabelList"/>
    <dgm:cxn modelId="{F9EFA533-2738-438B-A140-A7C8A2C90704}" type="presParOf" srcId="{D3337400-7E8A-4439-BA9D-87458A48B528}" destId="{6B568073-0710-476F-AD6A-0BDB201F8F11}" srcOrd="0" destOrd="0" presId="urn:microsoft.com/office/officeart/2018/5/layout/IconCircleLabelList"/>
    <dgm:cxn modelId="{8F9D8639-CC19-429C-99C2-5FC60803C360}" type="presParOf" srcId="{D3337400-7E8A-4439-BA9D-87458A48B528}" destId="{A1C6D1E9-9B3D-40AD-9D5D-30771B2E9DE1}" srcOrd="1" destOrd="0" presId="urn:microsoft.com/office/officeart/2018/5/layout/IconCircleLabelList"/>
    <dgm:cxn modelId="{5AFAD249-B94F-4955-9C37-0D85B94E6349}" type="presParOf" srcId="{D3337400-7E8A-4439-BA9D-87458A48B528}" destId="{30B588C7-C49C-4504-8D29-8D9393CB5EF7}" srcOrd="2" destOrd="0" presId="urn:microsoft.com/office/officeart/2018/5/layout/IconCircleLabelList"/>
    <dgm:cxn modelId="{FF0C50ED-0CA1-495C-BE03-6F8ABBF592DF}" type="presParOf" srcId="{D3337400-7E8A-4439-BA9D-87458A48B528}" destId="{B03385A8-20A9-4C53-BABD-65F51F7FA67A}" srcOrd="3" destOrd="0" presId="urn:microsoft.com/office/officeart/2018/5/layout/IconCircleLabelList"/>
    <dgm:cxn modelId="{00398929-8B12-4824-A704-713574DDDE09}" type="presParOf" srcId="{CF7D01C2-0918-48BC-B97F-5B9B8F11CDE0}" destId="{5F8F2997-3234-41F8-A739-5FB918F9B667}" srcOrd="1" destOrd="0" presId="urn:microsoft.com/office/officeart/2018/5/layout/IconCircleLabelList"/>
    <dgm:cxn modelId="{1FC468CA-1758-489D-A7C8-7AE5E9718626}" type="presParOf" srcId="{CF7D01C2-0918-48BC-B97F-5B9B8F11CDE0}" destId="{249290C1-BD30-4CBA-9249-E8034D1E056A}" srcOrd="2" destOrd="0" presId="urn:microsoft.com/office/officeart/2018/5/layout/IconCircleLabelList"/>
    <dgm:cxn modelId="{CF408E97-6C66-405D-8AEB-31340B3A0410}" type="presParOf" srcId="{249290C1-BD30-4CBA-9249-E8034D1E056A}" destId="{DF561B5B-25F6-42D5-9D6C-6D388EF769B5}" srcOrd="0" destOrd="0" presId="urn:microsoft.com/office/officeart/2018/5/layout/IconCircleLabelList"/>
    <dgm:cxn modelId="{E5A2349F-D555-413E-BE21-401CDDF0797D}" type="presParOf" srcId="{249290C1-BD30-4CBA-9249-E8034D1E056A}" destId="{C66541D1-203B-401B-AFA3-C59D04F098BA}" srcOrd="1" destOrd="0" presId="urn:microsoft.com/office/officeart/2018/5/layout/IconCircleLabelList"/>
    <dgm:cxn modelId="{43ADA263-F068-4829-86DE-EB3871BEB598}" type="presParOf" srcId="{249290C1-BD30-4CBA-9249-E8034D1E056A}" destId="{74D002B6-75BB-4068-92C1-513B6025C59D}" srcOrd="2" destOrd="0" presId="urn:microsoft.com/office/officeart/2018/5/layout/IconCircleLabelList"/>
    <dgm:cxn modelId="{A29FC123-C5B9-4FFB-B2B2-E59FE37061DF}" type="presParOf" srcId="{249290C1-BD30-4CBA-9249-E8034D1E056A}" destId="{495E20FF-DA4F-4112-AE18-F87083ED97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8073-0710-476F-AD6A-0BDB201F8F11}">
      <dsp:nvSpPr>
        <dsp:cNvPr id="0" name=""/>
        <dsp:cNvSpPr/>
      </dsp:nvSpPr>
      <dsp:spPr>
        <a:xfrm>
          <a:off x="482268" y="870669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6D1E9-9B3D-40AD-9D5D-30771B2E9DE1}">
      <dsp:nvSpPr>
        <dsp:cNvPr id="0" name=""/>
        <dsp:cNvSpPr/>
      </dsp:nvSpPr>
      <dsp:spPr>
        <a:xfrm>
          <a:off x="789393" y="1177794"/>
          <a:ext cx="826875" cy="826875"/>
        </a:xfrm>
        <a:prstGeom prst="mathMultiply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385A8-20A9-4C53-BABD-65F51F7FA67A}">
      <dsp:nvSpPr>
        <dsp:cNvPr id="0" name=""/>
        <dsp:cNvSpPr/>
      </dsp:nvSpPr>
      <dsp:spPr>
        <a:xfrm>
          <a:off x="21581" y="276066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dirty="0"/>
            <a:t>Multiplicação do valor unitário pelo consumo unitário por produto.</a:t>
          </a:r>
          <a:endParaRPr lang="en-US" sz="1300" kern="1200" dirty="0"/>
        </a:p>
      </dsp:txBody>
      <dsp:txXfrm>
        <a:off x="21581" y="2760669"/>
        <a:ext cx="2362500" cy="720000"/>
      </dsp:txXfrm>
    </dsp:sp>
    <dsp:sp modelId="{DF561B5B-25F6-42D5-9D6C-6D388EF769B5}">
      <dsp:nvSpPr>
        <dsp:cNvPr id="0" name=""/>
        <dsp:cNvSpPr/>
      </dsp:nvSpPr>
      <dsp:spPr>
        <a:xfrm>
          <a:off x="3258206" y="870669"/>
          <a:ext cx="1441125" cy="1441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541D1-203B-401B-AFA3-C59D04F098BA}">
      <dsp:nvSpPr>
        <dsp:cNvPr id="0" name=""/>
        <dsp:cNvSpPr/>
      </dsp:nvSpPr>
      <dsp:spPr>
        <a:xfrm>
          <a:off x="3565331" y="1177794"/>
          <a:ext cx="826875" cy="8268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E20FF-DA4F-4112-AE18-F87083ED972B}">
      <dsp:nvSpPr>
        <dsp:cNvPr id="0" name=""/>
        <dsp:cNvSpPr/>
      </dsp:nvSpPr>
      <dsp:spPr>
        <a:xfrm>
          <a:off x="2797518" y="276066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dirty="0"/>
            <a:t>Somatória do Valor total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 dirty="0"/>
            <a:t>Temos como resultado o total geral.</a:t>
          </a:r>
          <a:endParaRPr lang="en-US" sz="1300" kern="1200" dirty="0"/>
        </a:p>
      </dsp:txBody>
      <dsp:txXfrm>
        <a:off x="2797518" y="2760669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F375C-AAF0-4EF2-AA39-0D9916249F30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AF1BA-5E9E-4CE9-9A8C-B0B64B0F0F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12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F1BA-5E9E-4CE9-9A8C-B0B64B0F0FC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49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AF1BA-5E9E-4CE9-9A8C-B0B64B0F0FC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46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7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1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4331E-8322-4942-A25B-C5403F2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9DED60-57DB-43CD-9F5B-15CEF9F9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30B790-F3B3-4691-937F-F490436B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E8651B-9B54-4DC7-8DB9-5F300B84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D13EB-8E08-4D35-B4EF-2F9AEA67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05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F116B-55FC-4EED-B490-F6BE4297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0AAEFB-BB7C-4490-97F4-507F548EE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894E14-ED98-4D0C-9B46-F467E0C4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6CB551-2370-4231-9DB7-9750FFAD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B6F393-EB2E-45FF-8353-58B62250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50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3083F-7E4D-4F29-9783-34BE4841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AD0D18-7089-40BA-AEAC-7E286C660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30B22A-BAC5-43F8-868D-9826B3CF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DE2BE4-D366-4091-9834-B3DCE0EA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DCD40-2C08-45CC-8521-351190FB8189}" type="datetimeFigureOut">
              <a:rPr lang="pt-BR" smtClean="0"/>
              <a:t>26/11/2023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BC57F0-6F8B-4B14-8805-D2C0234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8A1EFB-40C6-43C4-869B-64D0E130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7446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6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0B341E-DD7A-43ED-B240-C6959977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817FBB-3082-49D9-AE0F-7E489B9E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A3D01-F630-45C4-8C75-5631F8DAB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DCD40-2C08-45CC-8521-351190FB8189}" type="datetimeFigureOut">
              <a:rPr lang="pt-BR" smtClean="0"/>
              <a:t>26/11/2023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5BDB7-5AE8-4762-90F3-0600CE1ED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F689B6-4E6B-441C-A901-D7F601C30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22FE3-4314-4430-8B37-0909264968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9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em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5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5.emf"/><Relationship Id="rId5" Type="http://schemas.openxmlformats.org/officeDocument/2006/relationships/diagramLayout" Target="../diagrams/layout1.xml"/><Relationship Id="rId10" Type="http://schemas.openxmlformats.org/officeDocument/2006/relationships/package" Target="../embeddings/Microsoft_Excel_Worksheet.xlsx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7.emf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F563013-F1DF-779C-AF03-04A4B3988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" t="5023" r="-1" b="15115"/>
          <a:stretch/>
        </p:blipFill>
        <p:spPr>
          <a:xfrm>
            <a:off x="-6386" y="9"/>
            <a:ext cx="7548914" cy="68579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DE3955-43D9-71EF-0625-AD29B7DAB560}"/>
              </a:ext>
            </a:extLst>
          </p:cNvPr>
          <p:cNvSpPr txBox="1"/>
          <p:nvPr/>
        </p:nvSpPr>
        <p:spPr>
          <a:xfrm>
            <a:off x="8047939" y="640080"/>
            <a:ext cx="4148076" cy="28503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Empresa</a:t>
            </a:r>
            <a:r>
              <a:rPr lang="en-US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Doce Sabor</a:t>
            </a:r>
            <a:r>
              <a:rPr lang="en-US" sz="5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481331-CA68-6284-6B28-FA02AC701BCC}"/>
              </a:ext>
            </a:extLst>
          </p:cNvPr>
          <p:cNvCxnSpPr>
            <a:cxnSpLocks/>
          </p:cNvCxnSpPr>
          <p:nvPr/>
        </p:nvCxnSpPr>
        <p:spPr>
          <a:xfrm>
            <a:off x="7974328" y="3651268"/>
            <a:ext cx="3806467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B1FEF72A-3A9E-E00F-E597-4159978B4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711"/>
    </mc:Choice>
    <mc:Fallback>
      <p:transition spd="slow" advTm="6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A699BC17-E016-BED4-7FB7-896360594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63" r="524" b="24737"/>
          <a:stretch/>
        </p:blipFill>
        <p:spPr>
          <a:xfrm>
            <a:off x="7559038" y="82296"/>
            <a:ext cx="3855722" cy="193801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406E510-B49B-C4F7-50EB-C82B57D10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5334000" cy="1474788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00B0F0"/>
                </a:solidFill>
              </a:rPr>
              <a:t>Proporções.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5568336-4166-86F8-73A6-2F4552450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7247" y="3362326"/>
            <a:ext cx="6063216" cy="1743074"/>
          </a:xfrm>
          <a:prstGeom prst="rect">
            <a:avLst/>
          </a:prstGeom>
        </p:spPr>
      </p:pic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B0D95258-59A0-FA35-B85B-3967807B6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7B93BD5-862D-A810-7F82-486E03C890EA}"/>
              </a:ext>
            </a:extLst>
          </p:cNvPr>
          <p:cNvSpPr txBox="1"/>
          <p:nvPr/>
        </p:nvSpPr>
        <p:spPr>
          <a:xfrm>
            <a:off x="8613249" y="2428610"/>
            <a:ext cx="2319793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Formulas: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424D63B-D9B2-D416-1DC9-2460E542D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023" y="3228230"/>
            <a:ext cx="5195350" cy="17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8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15"/>
    </mc:Choice>
    <mc:Fallback>
      <p:transition spd="slow" advTm="7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4ECFD72-FA66-9BC9-029D-52EC19C13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2012" y="550104"/>
            <a:ext cx="4391024" cy="1323439"/>
          </a:xfrm>
          <a:prstGeom prst="rect">
            <a:avLst/>
          </a:prstGeom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accent5"/>
                </a:solidFill>
              </a:rPr>
              <a:t>Conclusão.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7F83C-F1D1-480F-825E-A3687E14A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84" y="1564513"/>
            <a:ext cx="4422776" cy="4224037"/>
          </a:xfrm>
        </p:spPr>
        <p:txBody>
          <a:bodyPr>
            <a:normAutofit/>
          </a:bodyPr>
          <a:lstStyle/>
          <a:p>
            <a:r>
              <a:rPr lang="pt-BR" sz="1500" dirty="0">
                <a:solidFill>
                  <a:schemeClr val="bg1">
                    <a:alpha val="80000"/>
                  </a:schemeClr>
                </a:solidFill>
              </a:rPr>
              <a:t>Itens que devem ser focados:</a:t>
            </a:r>
          </a:p>
          <a:p>
            <a:pPr marL="571500" indent="-571500">
              <a:buFont typeface="+mj-lt"/>
              <a:buAutoNum type="romanUcPeriod"/>
            </a:pPr>
            <a:r>
              <a:rPr lang="pt-BR" sz="1500" dirty="0">
                <a:solidFill>
                  <a:srgbClr val="FFFF00">
                    <a:alpha val="80000"/>
                  </a:srgbClr>
                </a:solidFill>
              </a:rPr>
              <a:t>A216;</a:t>
            </a:r>
          </a:p>
          <a:p>
            <a:pPr marL="571500" indent="-571500">
              <a:buFont typeface="+mj-lt"/>
              <a:buAutoNum type="romanUcPeriod"/>
            </a:pPr>
            <a:r>
              <a:rPr lang="pt-BR" sz="1500" dirty="0">
                <a:solidFill>
                  <a:srgbClr val="FFFF00">
                    <a:alpha val="80000"/>
                  </a:srgbClr>
                </a:solidFill>
              </a:rPr>
              <a:t>N245;</a:t>
            </a:r>
          </a:p>
          <a:p>
            <a:pPr marL="571500" indent="-571500">
              <a:buFont typeface="+mj-lt"/>
              <a:buAutoNum type="romanUcPeriod"/>
            </a:pPr>
            <a:r>
              <a:rPr lang="pt-BR" sz="1500" dirty="0">
                <a:solidFill>
                  <a:srgbClr val="FFFF00">
                    <a:alpha val="80000"/>
                  </a:srgbClr>
                </a:solidFill>
              </a:rPr>
              <a:t>C064.</a:t>
            </a:r>
          </a:p>
          <a:p>
            <a:pPr marL="0" indent="0">
              <a:buNone/>
            </a:pPr>
            <a:endParaRPr lang="pt-BR" sz="15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BR" sz="15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pt-BR" sz="1500" dirty="0">
                <a:solidFill>
                  <a:schemeClr val="bg1">
                    <a:alpha val="80000"/>
                  </a:schemeClr>
                </a:solidFill>
              </a:rPr>
              <a:t>Esses itens atendem a regra da curva ABC de 80/20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43A93AA-6BC1-A239-DE01-527934C7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932" y="1786868"/>
            <a:ext cx="4369112" cy="2191277"/>
          </a:xfrm>
          <a:prstGeom prst="rect">
            <a:avLst/>
          </a:prstGeom>
        </p:spPr>
      </p:pic>
      <p:pic>
        <p:nvPicPr>
          <p:cNvPr id="22" name="Áudio 21">
            <a:hlinkClick r:id="" action="ppaction://media"/>
            <a:extLst>
              <a:ext uri="{FF2B5EF4-FFF2-40B4-BE49-F238E27FC236}">
                <a16:creationId xmlns:a16="http://schemas.microsoft.com/office/drawing/2014/main" id="{B503DA43-D2A8-DD83-FCBF-A8CAA58D4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CB8DEFC-184E-2A6F-38F9-BDC32E9C8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585" y="4270675"/>
            <a:ext cx="3114622" cy="8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2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12"/>
    </mc:Choice>
    <mc:Fallback>
      <p:transition spd="slow" advTm="9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22512EC6-4677-8FCC-4502-B743B991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42" r="524" b="24255"/>
          <a:stretch/>
        </p:blipFill>
        <p:spPr>
          <a:xfrm>
            <a:off x="4422475" y="1437"/>
            <a:ext cx="2987632" cy="1455227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89D6CFD4-D8B2-2A39-0875-132106900FE2}"/>
              </a:ext>
            </a:extLst>
          </p:cNvPr>
          <p:cNvCxnSpPr/>
          <p:nvPr/>
        </p:nvCxnSpPr>
        <p:spPr>
          <a:xfrm>
            <a:off x="204159" y="714554"/>
            <a:ext cx="4077417" cy="86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66E37F1-E8FC-A4C4-39A4-32AB1DF2501A}"/>
              </a:ext>
            </a:extLst>
          </p:cNvPr>
          <p:cNvCxnSpPr>
            <a:cxnSpLocks/>
          </p:cNvCxnSpPr>
          <p:nvPr/>
        </p:nvCxnSpPr>
        <p:spPr>
          <a:xfrm>
            <a:off x="7608498" y="714554"/>
            <a:ext cx="4077417" cy="862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732923-1E93-67EA-D29D-541176875A82}"/>
              </a:ext>
            </a:extLst>
          </p:cNvPr>
          <p:cNvSpPr txBox="1"/>
          <p:nvPr/>
        </p:nvSpPr>
        <p:spPr>
          <a:xfrm>
            <a:off x="405900" y="1077491"/>
            <a:ext cx="11542143" cy="954107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24000"/>
                  <a:lumMod val="13000"/>
                  <a:lumOff val="87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Above"/>
            <a:lightRig rig="threePt" dir="t"/>
          </a:scene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 b="1" dirty="0">
                <a:latin typeface="+mj-lt"/>
                <a:cs typeface="Calibri"/>
              </a:rPr>
              <a:t>A InovAções é uma empresa de consultoria que atua na identificação de oportunidades de melhorias e propõe soluções para sua empresa. </a:t>
            </a:r>
            <a:endParaRPr lang="pt-BR" sz="2800" b="1" dirty="0">
              <a:latin typeface="+mj-lt"/>
            </a:endParaRPr>
          </a:p>
        </p:txBody>
      </p:sp>
      <p:pic>
        <p:nvPicPr>
          <p:cNvPr id="7" name="Imagem 6" descr="Mulher com blusa preta&#10;&#10;Descrição gerada automaticamente">
            <a:extLst>
              <a:ext uri="{FF2B5EF4-FFF2-40B4-BE49-F238E27FC236}">
                <a16:creationId xmlns:a16="http://schemas.microsoft.com/office/drawing/2014/main" id="{FD6E4751-0AE7-6749-D37D-F2CA06CE6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5" t="5917" r="8115" b="20710"/>
          <a:stretch/>
        </p:blipFill>
        <p:spPr>
          <a:xfrm>
            <a:off x="3857105" y="2222781"/>
            <a:ext cx="1313327" cy="13809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5689E39-9D07-75A0-3E53-DBC447651F89}"/>
              </a:ext>
            </a:extLst>
          </p:cNvPr>
          <p:cNvSpPr txBox="1"/>
          <p:nvPr/>
        </p:nvSpPr>
        <p:spPr>
          <a:xfrm>
            <a:off x="3695696" y="3939419"/>
            <a:ext cx="163614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Luiza Pinheiro</a:t>
            </a:r>
            <a:r>
              <a:rPr lang="pt-BR" dirty="0">
                <a:latin typeface="Calibri"/>
                <a:cs typeface="Calibri"/>
              </a:rPr>
              <a:t> </a:t>
            </a:r>
            <a:endParaRPr lang="pt-BR" dirty="0"/>
          </a:p>
          <a:p>
            <a:pPr algn="ctr"/>
            <a:r>
              <a:rPr lang="pt-BR" dirty="0">
                <a:solidFill>
                  <a:srgbClr val="002060"/>
                </a:solidFill>
                <a:latin typeface="Calibri"/>
                <a:cs typeface="Calibri"/>
              </a:rPr>
              <a:t>Scran Master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ACED27-D09B-AB4A-0BC8-E7D5F0B0DC6B}"/>
              </a:ext>
            </a:extLst>
          </p:cNvPr>
          <p:cNvSpPr txBox="1"/>
          <p:nvPr/>
        </p:nvSpPr>
        <p:spPr>
          <a:xfrm>
            <a:off x="643687" y="5175887"/>
            <a:ext cx="169365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Joelson Oliveira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alibri"/>
                <a:cs typeface="Calibri"/>
              </a:rPr>
              <a:t>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F70D3-2484-95B6-D661-BA74C8589583}"/>
              </a:ext>
            </a:extLst>
          </p:cNvPr>
          <p:cNvSpPr txBox="1"/>
          <p:nvPr/>
        </p:nvSpPr>
        <p:spPr>
          <a:xfrm>
            <a:off x="10199665" y="4109820"/>
            <a:ext cx="135093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Alex Zanon</a:t>
            </a:r>
            <a:r>
              <a:rPr lang="pt-BR" dirty="0">
                <a:latin typeface="Calibri"/>
                <a:cs typeface="Calibri"/>
              </a:rPr>
              <a:t> 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8CF6C6-9AAD-E829-EDE6-86DE08B846A0}"/>
              </a:ext>
            </a:extLst>
          </p:cNvPr>
          <p:cNvSpPr txBox="1"/>
          <p:nvPr/>
        </p:nvSpPr>
        <p:spPr>
          <a:xfrm>
            <a:off x="7235113" y="5562338"/>
            <a:ext cx="163614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alibri"/>
                <a:cs typeface="Calibri"/>
              </a:rPr>
              <a:t>Gustavo Muller</a:t>
            </a:r>
            <a:endParaRPr lang="pt-BR" dirty="0">
              <a:latin typeface="Calibri"/>
              <a:cs typeface="Calibri"/>
            </a:endParaRPr>
          </a:p>
        </p:txBody>
      </p:sp>
      <p:pic>
        <p:nvPicPr>
          <p:cNvPr id="17" name="Imagem 16" descr="Homem de barba e bigode&#10;&#10;Descrição gerada automaticamente">
            <a:extLst>
              <a:ext uri="{FF2B5EF4-FFF2-40B4-BE49-F238E27FC236}">
                <a16:creationId xmlns:a16="http://schemas.microsoft.com/office/drawing/2014/main" id="{696C3BE3-4C65-9436-BD71-FF640254C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6" t="2290" r="14208" b="27622"/>
          <a:stretch/>
        </p:blipFill>
        <p:spPr>
          <a:xfrm>
            <a:off x="10304493" y="2385908"/>
            <a:ext cx="1102330" cy="15900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Imagem 18" descr="Homem de barba e camisa azul&#10;&#10;Descrição gerada automaticamente">
            <a:extLst>
              <a:ext uri="{FF2B5EF4-FFF2-40B4-BE49-F238E27FC236}">
                <a16:creationId xmlns:a16="http://schemas.microsoft.com/office/drawing/2014/main" id="{68767338-40DE-E8B3-E61A-BD19D6E6A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063" r="621" b="8741"/>
          <a:stretch/>
        </p:blipFill>
        <p:spPr>
          <a:xfrm>
            <a:off x="956388" y="3663580"/>
            <a:ext cx="977484" cy="1261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Imagem 17" descr="Homem com camisa cinza&#10;&#10;Descrição gerada automaticamente">
            <a:extLst>
              <a:ext uri="{FF2B5EF4-FFF2-40B4-BE49-F238E27FC236}">
                <a16:creationId xmlns:a16="http://schemas.microsoft.com/office/drawing/2014/main" id="{297C4B45-B6F4-B21A-5E85-DCBD2EFD9E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21469" r="12074" b="6796"/>
          <a:stretch/>
        </p:blipFill>
        <p:spPr>
          <a:xfrm>
            <a:off x="7500643" y="3939419"/>
            <a:ext cx="1105084" cy="13934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726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8"/>
    </mc:Choice>
    <mc:Fallback>
      <p:transition spd="slow" advTm="100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1F96F-B38C-423A-9156-83573ACC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4950" y="706031"/>
            <a:ext cx="6124575" cy="2665509"/>
          </a:xfrm>
        </p:spPr>
        <p:txBody>
          <a:bodyPr>
            <a:normAutofit fontScale="90000"/>
          </a:bodyPr>
          <a:lstStyle/>
          <a:p>
            <a:pPr algn="r"/>
            <a:r>
              <a:rPr lang="pt-BR" sz="7200" dirty="0">
                <a:solidFill>
                  <a:srgbClr val="00B0F0"/>
                </a:solidFill>
              </a:rPr>
              <a:t>Curva ABC dos itens de manutenção.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D1C7AE-5D69-4802-A56D-99CE182A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8702" y="4414180"/>
            <a:ext cx="6128274" cy="884538"/>
          </a:xfrm>
        </p:spPr>
        <p:txBody>
          <a:bodyPr>
            <a:norm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</a:rPr>
              <a:t>Doce Sabor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BA5192-D1D6-4385-9B20-7991E992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CFA8C3-E4AC-4EF8-8986-83C92DBF5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939349E-97F2-4F20-99B2-B5BABDD5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DF4F205-369D-432D-BE06-61DCFE9AB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58D615-89F8-4EE3-A5C2-8B57E4874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29F45F-9E0D-4469-B6FE-BFA23DC31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D258C8B-77B4-43BA-8B2F-AB7C96C399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67E9E24-BE8C-47FF-BCF1-3E4BDF64D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DD9DC28-AE74-45F4-8F16-49C6A5960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5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DDBBC55-F5AB-4776-B58D-648EECAB5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0F7ABFF-600B-4509-83F7-177A4FE3DB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5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7" name="Graphic 6" descr="Doce">
            <a:extLst>
              <a:ext uri="{FF2B5EF4-FFF2-40B4-BE49-F238E27FC236}">
                <a16:creationId xmlns:a16="http://schemas.microsoft.com/office/drawing/2014/main" id="{07C8A010-E83C-09C4-DF55-C657A143D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24" y="2387174"/>
            <a:ext cx="2663825" cy="2663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80B347-B794-44E1-A913-60A63A161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491" y="3719087"/>
            <a:ext cx="1981372" cy="993734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8960292D-3232-6091-08B0-C269B3104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546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5"/>
    </mc:Choice>
    <mc:Fallback>
      <p:transition spd="slow" advTm="14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A8C17-813C-4BFA-8CDF-49A8D809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33487"/>
            <a:ext cx="9374945" cy="1357665"/>
          </a:xfr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Informações fornecidas.</a:t>
            </a:r>
            <a:br>
              <a:rPr lang="pt-BR" b="1" dirty="0">
                <a:solidFill>
                  <a:srgbClr val="00B0F0"/>
                </a:solidFill>
              </a:rPr>
            </a:br>
            <a:r>
              <a:rPr lang="pt-BR" b="1" dirty="0">
                <a:solidFill>
                  <a:srgbClr val="00B0F0"/>
                </a:solidFill>
              </a:rPr>
              <a:t>Almoxarifado.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D62FA5AF-6752-4F0F-AB3B-E92A7331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63" r="524" b="24737"/>
          <a:stretch/>
        </p:blipFill>
        <p:spPr>
          <a:xfrm>
            <a:off x="10030265" y="333487"/>
            <a:ext cx="1978855" cy="994637"/>
          </a:xfrm>
          <a:prstGeom prst="rect">
            <a:avLst/>
          </a:prstGeom>
        </p:spPr>
      </p:pic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D99ACC9F-5124-2304-9961-AB500F0CA0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5494130"/>
              </p:ext>
            </p:extLst>
          </p:nvPr>
        </p:nvGraphicFramePr>
        <p:xfrm>
          <a:off x="417443" y="1825625"/>
          <a:ext cx="5049908" cy="4351344"/>
        </p:xfrm>
        <a:graphic>
          <a:graphicData uri="http://schemas.openxmlformats.org/drawingml/2006/table">
            <a:tbl>
              <a:tblPr/>
              <a:tblGrid>
                <a:gridCol w="40640">
                  <a:extLst>
                    <a:ext uri="{9D8B030D-6E8A-4147-A177-3AD203B41FA5}">
                      <a16:colId xmlns:a16="http://schemas.microsoft.com/office/drawing/2014/main" val="1418345434"/>
                    </a:ext>
                  </a:extLst>
                </a:gridCol>
                <a:gridCol w="1597168">
                  <a:extLst>
                    <a:ext uri="{9D8B030D-6E8A-4147-A177-3AD203B41FA5}">
                      <a16:colId xmlns:a16="http://schemas.microsoft.com/office/drawing/2014/main" val="2868409484"/>
                    </a:ext>
                  </a:extLst>
                </a:gridCol>
                <a:gridCol w="1160114">
                  <a:extLst>
                    <a:ext uri="{9D8B030D-6E8A-4147-A177-3AD203B41FA5}">
                      <a16:colId xmlns:a16="http://schemas.microsoft.com/office/drawing/2014/main" val="3204774781"/>
                    </a:ext>
                  </a:extLst>
                </a:gridCol>
                <a:gridCol w="2251986">
                  <a:extLst>
                    <a:ext uri="{9D8B030D-6E8A-4147-A177-3AD203B41FA5}">
                      <a16:colId xmlns:a16="http://schemas.microsoft.com/office/drawing/2014/main" val="1708142878"/>
                    </a:ext>
                  </a:extLst>
                </a:gridCol>
              </a:tblGrid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Itens para Manutenção NHX3</a:t>
                      </a: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51406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Unitário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 unitário por produto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47970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A216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R$ 1,00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12744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N245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R$ 0,50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8952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C064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R$ 4,25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1.468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261194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R221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R$ 12,00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94038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P112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R$ 2,25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50051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R116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R$ 0,12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7357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T045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R$ 8,50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9684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B615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R$ 0,25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5359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R$ 1,25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182904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T552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R$ 26,00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816378"/>
                  </a:ext>
                </a:extLst>
              </a:tr>
            </a:tbl>
          </a:graphicData>
        </a:graphic>
      </p:graphicFrame>
      <p:graphicFrame>
        <p:nvGraphicFramePr>
          <p:cNvPr id="11" name="Espaço Reservado para Conteúdo 10">
            <a:extLst>
              <a:ext uri="{FF2B5EF4-FFF2-40B4-BE49-F238E27FC236}">
                <a16:creationId xmlns:a16="http://schemas.microsoft.com/office/drawing/2014/main" id="{D5986AC1-29ED-65A1-350B-8F2F9444C7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0908734"/>
              </p:ext>
            </p:extLst>
          </p:nvPr>
        </p:nvGraphicFramePr>
        <p:xfrm>
          <a:off x="6096000" y="1691152"/>
          <a:ext cx="5049908" cy="4485825"/>
        </p:xfrm>
        <a:graphic>
          <a:graphicData uri="http://schemas.openxmlformats.org/drawingml/2006/table">
            <a:tbl>
              <a:tblPr/>
              <a:tblGrid>
                <a:gridCol w="887895">
                  <a:extLst>
                    <a:ext uri="{9D8B030D-6E8A-4147-A177-3AD203B41FA5}">
                      <a16:colId xmlns:a16="http://schemas.microsoft.com/office/drawing/2014/main" val="92982286"/>
                    </a:ext>
                  </a:extLst>
                </a:gridCol>
                <a:gridCol w="1415084">
                  <a:extLst>
                    <a:ext uri="{9D8B030D-6E8A-4147-A177-3AD203B41FA5}">
                      <a16:colId xmlns:a16="http://schemas.microsoft.com/office/drawing/2014/main" val="3276568948"/>
                    </a:ext>
                  </a:extLst>
                </a:gridCol>
                <a:gridCol w="2746929">
                  <a:extLst>
                    <a:ext uri="{9D8B030D-6E8A-4147-A177-3AD203B41FA5}">
                      <a16:colId xmlns:a16="http://schemas.microsoft.com/office/drawing/2014/main" val="671689683"/>
                    </a:ext>
                  </a:extLst>
                </a:gridCol>
              </a:tblGrid>
              <a:tr h="4984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Itens para Manutenção PDR27</a:t>
                      </a:r>
                    </a:p>
                  </a:txBody>
                  <a:tcPr marL="7620" marR="7620" marT="762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099062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Unitário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 unitário por produto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93685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A200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R$ 0,32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420804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B315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23228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C0944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R$ 51,00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814275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R$ 5,30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136236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N078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R$ 0,75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973307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P014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560614"/>
                  </a:ext>
                </a:extLst>
              </a:tr>
              <a:tr h="49842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W027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R$ 9,41 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45994"/>
                  </a:ext>
                </a:extLst>
              </a:tr>
            </a:tbl>
          </a:graphicData>
        </a:graphic>
      </p:graphicFrame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3548F7F1-A776-C2FB-9A8F-DCBA022F9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20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4"/>
    </mc:Choice>
    <mc:Fallback>
      <p:transition spd="slow" advTm="28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ço Reservado para Conteúdo 2">
            <a:extLst>
              <a:ext uri="{FF2B5EF4-FFF2-40B4-BE49-F238E27FC236}">
                <a16:creationId xmlns:a16="http://schemas.microsoft.com/office/drawing/2014/main" id="{C824744E-9BBB-9ED5-78FB-72B3024E8FA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9752899"/>
              </p:ext>
            </p:extLst>
          </p:nvPr>
        </p:nvGraphicFramePr>
        <p:xfrm>
          <a:off x="726882" y="2263934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D741E76-87E5-D21B-CE13-1C7FFA0AEFF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51724342"/>
              </p:ext>
            </p:extLst>
          </p:nvPr>
        </p:nvGraphicFramePr>
        <p:xfrm>
          <a:off x="6381750" y="2263934"/>
          <a:ext cx="4762500" cy="34747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51974473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46440528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905344676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20330936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Unitário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 unitário por produto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321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R$ 1,00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R$ 22.000,00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1684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20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R$ 6.239,00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619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R$ 5.500,00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560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C0944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R$ 51,00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780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R$ 4.920,00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66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R$ 3.600,00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29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5077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R$ 5,30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R$ 1.749,00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243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R$ 1.054,00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R$ 875,00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12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R$ 550,00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018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R$ 468,00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525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479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R$ 96,00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9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R$ 9,41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R$ 56,46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0778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146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R$ 75.473,60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72753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AC875EBA-E7C7-32F5-6ECE-F1C8005F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176"/>
            <a:ext cx="9172492" cy="1229512"/>
          </a:xfr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Tabela Excel.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20" name="Imagem 19" descr="Texto&#10;&#10;Descrição gerada automaticamente com confiança média">
            <a:extLst>
              <a:ext uri="{FF2B5EF4-FFF2-40B4-BE49-F238E27FC236}">
                <a16:creationId xmlns:a16="http://schemas.microsoft.com/office/drawing/2014/main" id="{BF151B95-335E-D7C1-01BC-7465C5325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564" y="461176"/>
            <a:ext cx="1981372" cy="993734"/>
          </a:xfrm>
          <a:prstGeom prst="rect">
            <a:avLst/>
          </a:prstGeom>
        </p:spPr>
      </p:pic>
      <p:graphicFrame>
        <p:nvGraphicFramePr>
          <p:cNvPr id="30" name="Objeto 29">
            <a:extLst>
              <a:ext uri="{FF2B5EF4-FFF2-40B4-BE49-F238E27FC236}">
                <a16:creationId xmlns:a16="http://schemas.microsoft.com/office/drawing/2014/main" id="{AC03D259-A790-3D93-E566-48E07AC86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438449"/>
              </p:ext>
            </p:extLst>
          </p:nvPr>
        </p:nvGraphicFramePr>
        <p:xfrm>
          <a:off x="699798" y="1811417"/>
          <a:ext cx="1041736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9425975" imgH="190469" progId="Excel.Sheet.12">
                  <p:embed/>
                </p:oleObj>
              </mc:Choice>
              <mc:Fallback>
                <p:oleObj name="Worksheet" r:id="rId10" imgW="9425975" imgH="190469" progId="Excel.Sheet.12">
                  <p:embed/>
                  <p:pic>
                    <p:nvPicPr>
                      <p:cNvPr id="30" name="Objeto 29">
                        <a:extLst>
                          <a:ext uri="{FF2B5EF4-FFF2-40B4-BE49-F238E27FC236}">
                            <a16:creationId xmlns:a16="http://schemas.microsoft.com/office/drawing/2014/main" id="{AC03D259-A790-3D93-E566-48E07AC86E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9798" y="1811417"/>
                        <a:ext cx="10417367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Áudio 37">
            <a:hlinkClick r:id="" action="ppaction://media"/>
            <a:extLst>
              <a:ext uri="{FF2B5EF4-FFF2-40B4-BE49-F238E27FC236}">
                <a16:creationId xmlns:a16="http://schemas.microsoft.com/office/drawing/2014/main" id="{D85D8383-94A8-4B50-4B42-B038B5FED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84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33"/>
    </mc:Choice>
    <mc:Fallback>
      <p:transition spd="slow" advTm="5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AC511-D37C-7D40-7FF5-38B69EE8A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566" y="1749287"/>
            <a:ext cx="4802588" cy="4683318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accent5"/>
                </a:solidFill>
              </a:rPr>
              <a:t>Porcentagem individual.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Formula:</a:t>
            </a:r>
            <a:r>
              <a:rPr lang="pt-BR" sz="3200" dirty="0">
                <a:solidFill>
                  <a:srgbClr val="C00000"/>
                </a:solidFill>
              </a:rPr>
              <a:t> VT/VG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r>
              <a:rPr lang="pt-BR" sz="4800" dirty="0">
                <a:solidFill>
                  <a:schemeClr val="accent5"/>
                </a:solidFill>
              </a:rPr>
              <a:t>Porcentagem acumulada.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Fórmula: </a:t>
            </a:r>
            <a:r>
              <a:rPr lang="pt-BR" sz="3200" dirty="0">
                <a:solidFill>
                  <a:srgbClr val="C00000"/>
                </a:solidFill>
              </a:rPr>
              <a:t>PI + PA anterior.</a:t>
            </a:r>
            <a:endParaRPr lang="pt-BR" sz="32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pt-BR" sz="4800" dirty="0">
              <a:solidFill>
                <a:schemeClr val="accent5"/>
              </a:solidFill>
            </a:endParaRPr>
          </a:p>
          <a:p>
            <a:endParaRPr lang="pt-BR" dirty="0">
              <a:solidFill>
                <a:schemeClr val="accent5"/>
              </a:solidFill>
            </a:endParaRPr>
          </a:p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22D9E59-D6C5-9B0F-FCAE-F9501601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48750" cy="1325563"/>
          </a:xfr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Tabela Excel.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7317A4C8-8926-9371-C190-45039D39B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564" y="461176"/>
            <a:ext cx="1981372" cy="993734"/>
          </a:xfrm>
          <a:prstGeom prst="rect">
            <a:avLst/>
          </a:prstGeom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88DE76A-A312-ACCA-D3FD-2089A21019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568459"/>
              </p:ext>
            </p:extLst>
          </p:nvPr>
        </p:nvGraphicFramePr>
        <p:xfrm>
          <a:off x="5402263" y="2067339"/>
          <a:ext cx="621671" cy="384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17114" imgH="3299476" progId="Excel.Sheet.12">
                  <p:embed/>
                </p:oleObj>
              </mc:Choice>
              <mc:Fallback>
                <p:oleObj name="Worksheet" r:id="rId5" imgW="617114" imgH="3299476" progId="Excel.Sheet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488DE76A-A312-ACCA-D3FD-2089A21019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2263" y="2067339"/>
                        <a:ext cx="621671" cy="384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Espaço Reservado para Conteúdo 11">
            <a:extLst>
              <a:ext uri="{FF2B5EF4-FFF2-40B4-BE49-F238E27FC236}">
                <a16:creationId xmlns:a16="http://schemas.microsoft.com/office/drawing/2014/main" id="{1B33686B-EA6C-6B76-93F1-863C820078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8089349"/>
              </p:ext>
            </p:extLst>
          </p:nvPr>
        </p:nvGraphicFramePr>
        <p:xfrm>
          <a:off x="6019800" y="2067339"/>
          <a:ext cx="5213350" cy="4047209"/>
        </p:xfrm>
        <a:graphic>
          <a:graphicData uri="http://schemas.openxmlformats.org/drawingml/2006/table">
            <a:tbl>
              <a:tblPr/>
              <a:tblGrid>
                <a:gridCol w="1299987">
                  <a:extLst>
                    <a:ext uri="{9D8B030D-6E8A-4147-A177-3AD203B41FA5}">
                      <a16:colId xmlns:a16="http://schemas.microsoft.com/office/drawing/2014/main" val="3422172209"/>
                    </a:ext>
                  </a:extLst>
                </a:gridCol>
                <a:gridCol w="1970083">
                  <a:extLst>
                    <a:ext uri="{9D8B030D-6E8A-4147-A177-3AD203B41FA5}">
                      <a16:colId xmlns:a16="http://schemas.microsoft.com/office/drawing/2014/main" val="1892905999"/>
                    </a:ext>
                  </a:extLst>
                </a:gridCol>
                <a:gridCol w="1943280">
                  <a:extLst>
                    <a:ext uri="{9D8B030D-6E8A-4147-A177-3AD203B41FA5}">
                      <a16:colId xmlns:a16="http://schemas.microsoft.com/office/drawing/2014/main" val="280532157"/>
                    </a:ext>
                  </a:extLst>
                </a:gridCol>
              </a:tblGrid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 individual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 acumulada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091611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R$ 22.000,00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337189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55,65%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832744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R$ 6.239,00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629472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R$ 5.500,00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71,20%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158306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77,96%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924138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R$ 4.920,00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84,48%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844266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R$ 3.600,00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89,25%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31757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93,22%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828984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R$ 1.749,00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677073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R$ 1.054,00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96,94%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246065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R$ 875,00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98,10%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674329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R$ 550,00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98,83%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432036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R$ 468,00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99,45%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348354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655486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R$ 96,00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615758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R$ 56,46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330825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243268"/>
                  </a:ext>
                </a:extLst>
              </a:tr>
              <a:tr h="2130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R$ 75.473,60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073075"/>
                  </a:ext>
                </a:extLst>
              </a:tr>
            </a:tbl>
          </a:graphicData>
        </a:graphic>
      </p:graphicFrame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0560C0CC-9143-ACE7-A6B8-CC0A3E708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488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4"/>
    </mc:Choice>
    <mc:Fallback>
      <p:transition spd="slow" advTm="88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E07458A-10EC-0779-0C5D-F4406A3A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86702" y="2478355"/>
            <a:ext cx="4258615" cy="2576198"/>
          </a:xfrm>
          <a:prstGeom prst="rect">
            <a:avLst/>
          </a:prstGeom>
        </p:spPr>
      </p:pic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A699BC17-E016-BED4-7FB7-896360594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63" r="524" b="24737"/>
          <a:stretch/>
        </p:blipFill>
        <p:spPr>
          <a:xfrm>
            <a:off x="7559038" y="771939"/>
            <a:ext cx="3855722" cy="154189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406E510-B49B-C4F7-50EB-C82B57D106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762000"/>
            <a:ext cx="5334000" cy="1474788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00B0F0"/>
                </a:solidFill>
              </a:rPr>
              <a:t>Critério para classificação.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8984D907-96C7-F0B0-1741-948167FAF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C64AFF-FF14-E4E2-B5E7-19660C1454EB}"/>
              </a:ext>
            </a:extLst>
          </p:cNvPr>
          <p:cNvSpPr txBox="1"/>
          <p:nvPr/>
        </p:nvSpPr>
        <p:spPr>
          <a:xfrm>
            <a:off x="7390046" y="435950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=SE(F4&lt;=$K$4;"A";SE(F4&lt;=$K$5;"B";"C"))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D20DA2E-5D64-0AF7-15DE-929F1D10750E}"/>
              </a:ext>
            </a:extLst>
          </p:cNvPr>
          <p:cNvSpPr txBox="1"/>
          <p:nvPr/>
        </p:nvSpPr>
        <p:spPr>
          <a:xfrm>
            <a:off x="8574927" y="3681277"/>
            <a:ext cx="6094674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200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Formula:</a:t>
            </a:r>
          </a:p>
        </p:txBody>
      </p:sp>
    </p:spTree>
    <p:extLst>
      <p:ext uri="{BB962C8B-B14F-4D97-AF65-F5344CB8AC3E}">
        <p14:creationId xmlns:p14="http://schemas.microsoft.com/office/powerpoint/2010/main" val="282687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95"/>
    </mc:Choice>
    <mc:Fallback>
      <p:transition spd="slow" advTm="4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BD36BC85-E124-F4AD-8F68-685BB8B0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336251"/>
              </p:ext>
            </p:extLst>
          </p:nvPr>
        </p:nvGraphicFramePr>
        <p:xfrm>
          <a:off x="774093" y="1800225"/>
          <a:ext cx="9960582" cy="4705366"/>
        </p:xfrm>
        <a:graphic>
          <a:graphicData uri="http://schemas.openxmlformats.org/drawingml/2006/table">
            <a:tbl>
              <a:tblPr/>
              <a:tblGrid>
                <a:gridCol w="643917">
                  <a:extLst>
                    <a:ext uri="{9D8B030D-6E8A-4147-A177-3AD203B41FA5}">
                      <a16:colId xmlns:a16="http://schemas.microsoft.com/office/drawing/2014/main" val="2626880338"/>
                    </a:ext>
                  </a:extLst>
                </a:gridCol>
                <a:gridCol w="1136915">
                  <a:extLst>
                    <a:ext uri="{9D8B030D-6E8A-4147-A177-3AD203B41FA5}">
                      <a16:colId xmlns:a16="http://schemas.microsoft.com/office/drawing/2014/main" val="3439748147"/>
                    </a:ext>
                  </a:extLst>
                </a:gridCol>
                <a:gridCol w="1941810">
                  <a:extLst>
                    <a:ext uri="{9D8B030D-6E8A-4147-A177-3AD203B41FA5}">
                      <a16:colId xmlns:a16="http://schemas.microsoft.com/office/drawing/2014/main" val="770671043"/>
                    </a:ext>
                  </a:extLst>
                </a:gridCol>
                <a:gridCol w="1307955">
                  <a:extLst>
                    <a:ext uri="{9D8B030D-6E8A-4147-A177-3AD203B41FA5}">
                      <a16:colId xmlns:a16="http://schemas.microsoft.com/office/drawing/2014/main" val="2315828112"/>
                    </a:ext>
                  </a:extLst>
                </a:gridCol>
                <a:gridCol w="1971994">
                  <a:extLst>
                    <a:ext uri="{9D8B030D-6E8A-4147-A177-3AD203B41FA5}">
                      <a16:colId xmlns:a16="http://schemas.microsoft.com/office/drawing/2014/main" val="3886133882"/>
                    </a:ext>
                  </a:extLst>
                </a:gridCol>
                <a:gridCol w="1941810">
                  <a:extLst>
                    <a:ext uri="{9D8B030D-6E8A-4147-A177-3AD203B41FA5}">
                      <a16:colId xmlns:a16="http://schemas.microsoft.com/office/drawing/2014/main" val="1526046653"/>
                    </a:ext>
                  </a:extLst>
                </a:gridCol>
                <a:gridCol w="1016181">
                  <a:extLst>
                    <a:ext uri="{9D8B030D-6E8A-4147-A177-3AD203B41FA5}">
                      <a16:colId xmlns:a16="http://schemas.microsoft.com/office/drawing/2014/main" val="928869788"/>
                    </a:ext>
                  </a:extLst>
                </a:gridCol>
              </a:tblGrid>
              <a:tr h="215206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Itens para manutenção NHX3 e PDR27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30223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60320"/>
                  </a:ext>
                </a:extLst>
              </a:tr>
              <a:tr h="40124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Unitário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 unitário por produto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Valor 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pt-BR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 individual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 acumulada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03425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R$ 22.000,00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111305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R$ 20.000,00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55,65%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55550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R$ 6.239,00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63,92%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84423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R$ 5.500,00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71,20%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936962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C0944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R$ 51,00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R$ 5.100,00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77,96%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83856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R$ 4.920,00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84,48%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42224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R$ 3.600,00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89,25%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401784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R$ 3.000,00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93,22%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83996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R$ 5,30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R$ 1.749,00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633717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R$ 8,50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R$ 1.054,00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96,94%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306638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R$ 875,00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98,10%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9939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L022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R$ 1,25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R$ 550,00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98,83%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284673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R$ 468,00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99,45%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785801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T552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R$ 26,00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R$ 260,00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48022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R$ 0,32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R$ 96,00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071409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W027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R$ 9,41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R$ 56,46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1808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R$ 6,14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27965"/>
                  </a:ext>
                </a:extLst>
              </a:tr>
              <a:tr h="215206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R$ 75.473,60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977461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64B5C912-DC88-703C-C792-5BE05383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93" y="428594"/>
            <a:ext cx="9149880" cy="983316"/>
          </a:xfr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/>
          <a:lstStyle/>
          <a:p>
            <a:pPr algn="ctr"/>
            <a:r>
              <a:rPr lang="pt-BR" b="1" dirty="0">
                <a:solidFill>
                  <a:srgbClr val="00B0F0"/>
                </a:solidFill>
              </a:rPr>
              <a:t>Classificação.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A699BC17-E016-BED4-7FB7-896360594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63" r="524" b="24737"/>
          <a:stretch/>
        </p:blipFill>
        <p:spPr>
          <a:xfrm>
            <a:off x="10213145" y="428594"/>
            <a:ext cx="1978855" cy="994637"/>
          </a:xfrm>
          <a:prstGeom prst="rect">
            <a:avLst/>
          </a:prstGeom>
        </p:spPr>
      </p:pic>
      <p:pic>
        <p:nvPicPr>
          <p:cNvPr id="33" name="Áudio 32">
            <a:hlinkClick r:id="" action="ppaction://media"/>
            <a:extLst>
              <a:ext uri="{FF2B5EF4-FFF2-40B4-BE49-F238E27FC236}">
                <a16:creationId xmlns:a16="http://schemas.microsoft.com/office/drawing/2014/main" id="{A663A562-AAAF-1191-70A4-C6AAE7C4C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937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9"/>
    </mc:Choice>
    <mc:Fallback>
      <p:transition spd="slow" advTm="2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8763D35-D2F7-FA3E-2A36-724B5CD23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85774"/>
            <a:ext cx="8791575" cy="1204913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effectLst>
            <a:innerShdw blurRad="114300">
              <a:prstClr val="black"/>
            </a:innerShdw>
          </a:effectLst>
          <a:scene3d>
            <a:camera prst="perspectiveAbove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00B0F0"/>
                </a:solidFill>
              </a:rPr>
              <a:t>Gráfico da curva ABC</a:t>
            </a:r>
            <a:endParaRPr lang="pt-BR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89B21FBE-3A4F-82E9-2FD2-39FA57D91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255398"/>
              </p:ext>
            </p:extLst>
          </p:nvPr>
        </p:nvGraphicFramePr>
        <p:xfrm>
          <a:off x="838199" y="1809751"/>
          <a:ext cx="10944225" cy="4367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4483D64B-EB78-8CBB-D7BC-8EDE3AE17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053" y="591363"/>
            <a:ext cx="1981372" cy="993734"/>
          </a:xfrm>
          <a:prstGeom prst="rect">
            <a:avLst/>
          </a:prstGeom>
        </p:spPr>
      </p:pic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2D868C3E-78B5-875E-3FE7-A4357BBBB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2625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965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04"/>
    </mc:Choice>
    <mc:Fallback>
      <p:transition spd="slow" advTm="52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795</Words>
  <Application>Microsoft Office PowerPoint</Application>
  <PresentationFormat>Widescreen</PresentationFormat>
  <Paragraphs>360</Paragraphs>
  <Slides>11</Slides>
  <Notes>2</Notes>
  <HiddenSlides>0</HiddenSlides>
  <MMClips>10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RetrospectVTI</vt:lpstr>
      <vt:lpstr>Tema do Office</vt:lpstr>
      <vt:lpstr>Worksheet</vt:lpstr>
      <vt:lpstr>Apresentação do PowerPoint</vt:lpstr>
      <vt:lpstr>Apresentação do PowerPoint</vt:lpstr>
      <vt:lpstr>Curva ABC dos itens de manutenção.</vt:lpstr>
      <vt:lpstr>Informações fornecidas. Almoxarifado.</vt:lpstr>
      <vt:lpstr>Tabela Excel.</vt:lpstr>
      <vt:lpstr>Tabela Excel.</vt:lpstr>
      <vt:lpstr>Critério para classificação.</vt:lpstr>
      <vt:lpstr>Classificação.</vt:lpstr>
      <vt:lpstr>Gráfico da curva ABC</vt:lpstr>
      <vt:lpstr>Proporções.</vt:lpstr>
      <vt:lpstr>Conclusão.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JOELSON SANTOS DE OLIVEIRA</dc:creator>
  <cp:lastModifiedBy>JOELSON SANTOS DE OLIVEIRA</cp:lastModifiedBy>
  <cp:revision>24</cp:revision>
  <dcterms:created xsi:type="dcterms:W3CDTF">2023-11-05T21:47:33Z</dcterms:created>
  <dcterms:modified xsi:type="dcterms:W3CDTF">2023-11-26T19:46:52Z</dcterms:modified>
</cp:coreProperties>
</file>